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73" r:id="rId3"/>
    <p:sldId id="276" r:id="rId4"/>
    <p:sldId id="277" r:id="rId5"/>
    <p:sldId id="283" r:id="rId6"/>
    <p:sldId id="282" r:id="rId7"/>
    <p:sldId id="258" r:id="rId8"/>
    <p:sldId id="278" r:id="rId9"/>
    <p:sldId id="285" r:id="rId10"/>
    <p:sldId id="284" r:id="rId11"/>
    <p:sldId id="272" r:id="rId12"/>
    <p:sldId id="257" r:id="rId13"/>
    <p:sldId id="279" r:id="rId14"/>
    <p:sldId id="263" r:id="rId15"/>
    <p:sldId id="259" r:id="rId16"/>
    <p:sldId id="264" r:id="rId17"/>
    <p:sldId id="262" r:id="rId18"/>
    <p:sldId id="265" r:id="rId19"/>
    <p:sldId id="274" r:id="rId20"/>
    <p:sldId id="266" r:id="rId21"/>
    <p:sldId id="281" r:id="rId22"/>
    <p:sldId id="268" r:id="rId23"/>
    <p:sldId id="267" r:id="rId24"/>
    <p:sldId id="269" r:id="rId25"/>
    <p:sldId id="270" r:id="rId26"/>
    <p:sldId id="27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EC9E6-BC0C-48FE-9A5C-338AFF2437C1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6BDF6E-2DCA-4D97-846C-A5264FB7F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831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BDF6E-2DCA-4D97-846C-A5264FB7F36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43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BDF6E-2DCA-4D97-846C-A5264FB7F36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73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BDF6E-2DCA-4D97-846C-A5264FB7F36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87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BDF6E-2DCA-4D97-846C-A5264FB7F36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619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BDF6E-2DCA-4D97-846C-A5264FB7F36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23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BDF6E-2DCA-4D97-846C-A5264FB7F36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261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BDF6E-2DCA-4D97-846C-A5264FB7F36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7248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BDF6E-2DCA-4D97-846C-A5264FB7F36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862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BDF6E-2DCA-4D97-846C-A5264FB7F36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264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4C06E-D0E3-4F23-8425-F969BF6E6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DC0BB-3290-4A22-8B91-816A3537AF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6F7F2-D88B-4F4C-85CB-C7E7ED348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5E0D6-7BAB-4074-8EFE-61D11070B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14775-D861-4408-979C-099A21E44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16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3C9E5-5D51-4E47-B79B-C84CDB7A0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6A262-D218-44A0-A1D2-1E4AD94F2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1D2C4-122B-4B11-AC52-4AE136D5F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6E31C-02CD-40BD-8559-DE0A71366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D2795-C102-46B5-803A-6A3813742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9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2FE2E9-9EDF-4348-B109-7623112DE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40177E-C914-45AD-BE84-9A8B4114ED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6B20C-460B-4814-AFF4-211EE2C47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E8994-136D-49F8-934E-DB60E89DC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4C7C5-58BD-4726-A716-0526E0997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531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895B8-6BBF-47FC-ADB0-F82184B41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9BED6-A920-4FDC-9C24-D58F05381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10C22-BCB1-4701-9407-083EBACCA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F9650-AB10-456F-83A2-98897F286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56057-F918-4BCA-8B6C-8F33A08B9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083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4AF8B-4DC0-43C5-8459-46D17D15B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6BA2B-5B2D-4EB7-9BA7-5C11C85846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F316F-CCE6-4F95-AEEC-26BBB78E8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74B66-9227-4A14-82C3-14E0814D9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1BCD4-91F9-41A5-A0F1-A6F6ADE7E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38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0C772-7F0F-4402-B202-D4CB4C5ED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EBE70-9352-4B96-B528-6C0873AC46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803A8-1088-4422-9AE5-2BA5CCFD24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1EE66C-4BBD-4DD2-9B6A-450BE341A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54073-18BC-4F4B-98D2-D67EC33DB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A7F30A-81EE-440E-9CD0-B2223EB64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446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F75E9-43A2-4324-A641-59A694CA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E1A31-BF9E-433C-8E0E-BFD724779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091BC2-1437-4E10-998E-FEE4EEBB0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2FE561-E3E8-47CD-83AF-C757083096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487C37-04E7-48FF-972F-FC4DF5BA8A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68AAC7-DEEC-4CB8-AFDD-ED15445E5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EF7406-0D40-4A34-9E54-3D8263AEC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123C13-C91B-4B57-BEAE-9C3994748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70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59F7F-A772-4372-A10D-866FFB4C0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DACB91-7C01-43C3-A43B-0FE7CD4A8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D4D15-213E-4530-9B26-5AFF69D8F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E08A61-579B-4B45-A974-6C33F542B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46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88585E-7C3A-489D-B85B-C7723ADA7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F781F5-0CDD-4387-AA13-C8FA8E8E3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E2F88-78B1-40CD-90C6-1FDE106F0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802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FA33-DC9C-4BA7-B8CB-06277D424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559ED-CF3B-4BE4-86F0-8097B738F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22AFE4-DF64-49FD-AD11-C7E5B2651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B1A521-BF6E-47A0-8253-5A05D4C67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67B3DB-40BD-430D-A144-27DD13F88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51A5F1-D461-441B-A008-4041B5C7F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115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B53D2-02FF-4EB0-8E9D-2E4E679F0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7939D4-8358-4337-817F-90C4AF4A2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4B5F6A-5D95-4019-B9A3-C8D14F1491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6671A-95D3-4C49-8E01-BE58AEC2F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7E653D-11E0-48C3-A2A3-47991E571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9C740-B817-4E84-802F-8F31D9697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596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5A8B4A-2727-4B6F-AE54-EEE26432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C9B697-C953-497B-AAF8-C8B505C42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E747E-523D-497E-AB46-C7C595665C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92B32C-2F03-4464-923A-6BC014C702AB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CA78E-44CA-4CC3-85CE-1DF5E08E39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77D2A-C3F1-45E8-A958-4BA9DE232E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1179B-1B39-45C9-B270-B42D673E06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417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s.opencv.org/2.4/modules/contrib/doc/facerec/facerec_tutorial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hecodacus.com/opencv-python-face-detection/#.WpGxtExuJuk" TargetMode="External"/><Relationship Id="rId4" Type="http://schemas.openxmlformats.org/officeDocument/2006/relationships/hyperlink" Target="https://docs.opencv.org/trunk/d7/d8b/tutorial_py_face_detection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3D4CF-49F2-403F-98E5-BBEFBB67B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89329"/>
            <a:ext cx="9144000" cy="1511954"/>
          </a:xfrm>
        </p:spPr>
        <p:txBody>
          <a:bodyPr>
            <a:noAutofit/>
          </a:bodyPr>
          <a:lstStyle/>
          <a:p>
            <a:r>
              <a:rPr lang="en-US" sz="4000" dirty="0"/>
              <a:t>A Minor Project </a:t>
            </a:r>
            <a:br>
              <a:rPr lang="en-US" sz="4000" dirty="0"/>
            </a:br>
            <a:r>
              <a:rPr lang="en-US" sz="4000" dirty="0"/>
              <a:t>on</a:t>
            </a:r>
            <a:br>
              <a:rPr lang="en-US" dirty="0"/>
            </a:br>
            <a:r>
              <a:rPr lang="en-US" b="1" dirty="0"/>
              <a:t>Face Detection &amp; Recognition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792486-C289-4679-BCF9-F4041E5962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56717"/>
            <a:ext cx="9144000" cy="1875936"/>
          </a:xfrm>
        </p:spPr>
        <p:txBody>
          <a:bodyPr/>
          <a:lstStyle/>
          <a:p>
            <a:r>
              <a:rPr lang="en-US" dirty="0"/>
              <a:t>Deepa Bhandari 		14/336</a:t>
            </a:r>
          </a:p>
          <a:p>
            <a:r>
              <a:rPr lang="en-US" dirty="0"/>
              <a:t>Rohan Baidya			14/335</a:t>
            </a:r>
          </a:p>
          <a:p>
            <a:r>
              <a:rPr lang="en-US" dirty="0"/>
              <a:t>Deepak Pd. Shah		14/328</a:t>
            </a:r>
          </a:p>
          <a:p>
            <a:r>
              <a:rPr lang="en-US" dirty="0" err="1"/>
              <a:t>Punita</a:t>
            </a:r>
            <a:r>
              <a:rPr lang="en-US" dirty="0"/>
              <a:t> Kushwaha 		14/316</a:t>
            </a:r>
          </a:p>
        </p:txBody>
      </p:sp>
    </p:spTree>
    <p:extLst>
      <p:ext uri="{BB962C8B-B14F-4D97-AF65-F5344CB8AC3E}">
        <p14:creationId xmlns:p14="http://schemas.microsoft.com/office/powerpoint/2010/main" val="3158106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FEDC9-2ECD-4A87-A662-5F3851465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116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/>
              <a:t>FACE </a:t>
            </a:r>
            <a:br>
              <a:rPr lang="en-US" sz="6600" b="1" dirty="0"/>
            </a:br>
            <a:br>
              <a:rPr lang="en-US" sz="6600" b="1" dirty="0"/>
            </a:br>
            <a:r>
              <a:rPr lang="en-US" sz="6600" b="1" dirty="0"/>
              <a:t>DETECTION</a:t>
            </a:r>
          </a:p>
        </p:txBody>
      </p:sp>
    </p:spTree>
    <p:extLst>
      <p:ext uri="{BB962C8B-B14F-4D97-AF65-F5344CB8AC3E}">
        <p14:creationId xmlns:p14="http://schemas.microsoft.com/office/powerpoint/2010/main" val="2875588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9DB7F-0522-4180-A029-30B0CB24F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Overview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777A0B-2999-43D9-86D0-26476B5DA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70" y="1690688"/>
            <a:ext cx="10334859" cy="425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1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9DB7F-0522-4180-A029-30B0CB24F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Image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49F0A-2709-4DEF-B319-E42CF7B6D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Analyze / categorize classes, or </a:t>
            </a:r>
            <a:r>
              <a:rPr lang="en-US" i="1" dirty="0"/>
              <a:t>"themes“</a:t>
            </a:r>
            <a:r>
              <a:rPr lang="en-US" dirty="0"/>
              <a:t> of unknown object pixels based on no. of instances of each classes known as training set. </a:t>
            </a:r>
          </a:p>
          <a:p>
            <a:endParaRPr lang="en-US" dirty="0"/>
          </a:p>
          <a:p>
            <a:r>
              <a:rPr lang="en-US" dirty="0"/>
              <a:t>Multispectral data perform classification, and the pattern in data is used for each pixel’s numerical value as basis for categorization. </a:t>
            </a:r>
          </a:p>
          <a:p>
            <a:endParaRPr lang="en-US" dirty="0"/>
          </a:p>
          <a:p>
            <a:r>
              <a:rPr lang="en-US" dirty="0"/>
              <a:t>The objective is to identify and portray, as a unique gray level </a:t>
            </a:r>
            <a:br>
              <a:rPr lang="en-US" dirty="0"/>
            </a:br>
            <a:r>
              <a:rPr lang="en-US" dirty="0"/>
              <a:t>(or color) of the features occurring in an image.</a:t>
            </a:r>
          </a:p>
        </p:txBody>
      </p:sp>
    </p:spTree>
    <p:extLst>
      <p:ext uri="{BB962C8B-B14F-4D97-AF65-F5344CB8AC3E}">
        <p14:creationId xmlns:p14="http://schemas.microsoft.com/office/powerpoint/2010/main" val="2045722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6BED128-9A21-42A8-AFE2-C95DAFC37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186" y="455494"/>
            <a:ext cx="8749627" cy="594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9768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9DB7F-0522-4180-A029-30B0CB24F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Cascade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49F0A-2709-4DEF-B319-E42CF7B6D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b="1" dirty="0"/>
              <a:t>Cascade </a:t>
            </a:r>
            <a:r>
              <a:rPr lang="en-US" dirty="0"/>
              <a:t>is a stage by stage operation by taking critical visual features</a:t>
            </a:r>
          </a:p>
          <a:p>
            <a:endParaRPr lang="en-US" dirty="0"/>
          </a:p>
          <a:p>
            <a:r>
              <a:rPr lang="en-US" dirty="0"/>
              <a:t>Combines </a:t>
            </a:r>
            <a:r>
              <a:rPr lang="en-US" b="1" dirty="0"/>
              <a:t>Weak Classifier </a:t>
            </a:r>
            <a:r>
              <a:rPr lang="en-US" dirty="0"/>
              <a:t>to </a:t>
            </a:r>
            <a:r>
              <a:rPr lang="en-US" b="1" dirty="0"/>
              <a:t>Strong Classifiers (Adaptive Boosting)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532711-4BFA-4AD0-8C49-D667008F81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4" t="1227" r="4753" b="1184"/>
          <a:stretch/>
        </p:blipFill>
        <p:spPr>
          <a:xfrm>
            <a:off x="2887376" y="3866357"/>
            <a:ext cx="6417248" cy="210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77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9DB7F-0522-4180-A029-30B0CB24F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Haar - Cascade Classifier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3E878E-2704-4357-A25C-D1E4A67164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93" t="36521" r="3723" b="20509"/>
          <a:stretch/>
        </p:blipFill>
        <p:spPr>
          <a:xfrm>
            <a:off x="-214799" y="1690688"/>
            <a:ext cx="124067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85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95D59B-6977-4E96-936A-8AB779E8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Haar – Like Feature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2B4825-E03C-440C-A481-A47BEBF19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50" y="1301750"/>
            <a:ext cx="9334500" cy="519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612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95D59B-6977-4E96-936A-8AB779E8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Ada – Boosting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1255AC-4B2C-401C-9880-347CB524C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533" y="2302563"/>
            <a:ext cx="10398933" cy="353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518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95D59B-6977-4E96-936A-8AB779E88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3518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Viola – Jones Algorithm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CDC859B-2F3C-4DFD-9319-DCF4433E2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3783"/>
            <a:ext cx="4256956" cy="369502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ROBUTS</a:t>
            </a:r>
          </a:p>
          <a:p>
            <a:endParaRPr lang="en-US" dirty="0"/>
          </a:p>
          <a:p>
            <a:r>
              <a:rPr lang="en-US" dirty="0"/>
              <a:t>QUICK</a:t>
            </a:r>
          </a:p>
          <a:p>
            <a:endParaRPr lang="en-US" dirty="0"/>
          </a:p>
          <a:p>
            <a:r>
              <a:rPr lang="en-US" dirty="0"/>
              <a:t>ACCURATE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898398-9496-4013-AA29-1E65460AD7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979" y="1660383"/>
            <a:ext cx="4681821" cy="46818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F11FF5-4B69-4AC4-B8DC-66547F403B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71" t="74512" r="1907" b="6647"/>
          <a:stretch/>
        </p:blipFill>
        <p:spPr>
          <a:xfrm>
            <a:off x="652179" y="681037"/>
            <a:ext cx="2439066" cy="138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13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aar Cascade Visualization">
            <a:hlinkClick r:id="" action="ppaction://media"/>
            <a:extLst>
              <a:ext uri="{FF2B5EF4-FFF2-40B4-BE49-F238E27FC236}">
                <a16:creationId xmlns:a16="http://schemas.microsoft.com/office/drawing/2014/main" id="{DEA526F2-6CF5-49E5-B56D-D4F728C9D0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5784" y="0"/>
            <a:ext cx="76604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272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0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FEDC9-2ECD-4A87-A662-5F3851465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116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/>
              <a:t>A BRIEF INTRO …</a:t>
            </a:r>
          </a:p>
        </p:txBody>
      </p:sp>
    </p:spTree>
    <p:extLst>
      <p:ext uri="{BB962C8B-B14F-4D97-AF65-F5344CB8AC3E}">
        <p14:creationId xmlns:p14="http://schemas.microsoft.com/office/powerpoint/2010/main" val="33447137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C205D-054F-4E25-BAEB-AFCCA9314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Other Methods …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62AD54-6779-49CD-9662-DE290CA8A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806" y="1325366"/>
            <a:ext cx="4602688" cy="2854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3CBBD95-D268-4820-892B-D3CD2861D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735" y="4035585"/>
            <a:ext cx="4355121" cy="22864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52BA6F-41A1-48E0-AD3D-C645497A8A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679" y="1457438"/>
            <a:ext cx="4408954" cy="36947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BBD1840-0275-4261-97CB-905EEAC310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495" y="4036915"/>
            <a:ext cx="2343348" cy="228643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2A28E71-8F05-46D8-B38D-0BFFA7237D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787" y="4837839"/>
            <a:ext cx="1626206" cy="132556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0064837-A209-4FD8-A7A1-3FBEB77F87F8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3DBFBD"/>
              </a:clrFrom>
              <a:clrTo>
                <a:srgbClr val="3DBFB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780" y="4441999"/>
            <a:ext cx="2229929" cy="186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1872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FEDC9-2ECD-4A87-A662-5F3851465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116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/>
              <a:t>FACE FEATURE EXTRACTION </a:t>
            </a:r>
            <a:br>
              <a:rPr lang="en-US" sz="6600" b="1" dirty="0"/>
            </a:br>
            <a:br>
              <a:rPr lang="en-US" sz="6600" b="1" dirty="0"/>
            </a:br>
            <a:r>
              <a:rPr lang="en-US" sz="6600" b="1" dirty="0"/>
              <a:t>AND</a:t>
            </a:r>
            <a:br>
              <a:rPr lang="en-US" sz="6600" b="1" dirty="0"/>
            </a:br>
            <a:br>
              <a:rPr lang="en-US" sz="6600" b="1" dirty="0"/>
            </a:br>
            <a:r>
              <a:rPr lang="en-US" sz="6600" b="1" dirty="0"/>
              <a:t>FACE RECOGNITION</a:t>
            </a:r>
          </a:p>
        </p:txBody>
      </p:sp>
    </p:spTree>
    <p:extLst>
      <p:ext uri="{BB962C8B-B14F-4D97-AF65-F5344CB8AC3E}">
        <p14:creationId xmlns:p14="http://schemas.microsoft.com/office/powerpoint/2010/main" val="31979588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C205D-054F-4E25-BAEB-AFCCA9314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LBPH Method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1227B1-A10A-4F1D-A112-C6E7F5ABA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281" y="2136104"/>
            <a:ext cx="4737977" cy="37088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9536A9-6DEB-4449-B77D-395EE1192A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87735"/>
            <a:ext cx="5798800" cy="421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7666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12C0E9-BCBA-4194-A3BC-B4998A0E4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847" y="0"/>
            <a:ext cx="9251576" cy="691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581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95D59B-6977-4E96-936A-8AB779E88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Platform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F7AEF9-CDCD-4F18-A823-F0C10229E8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994" y="737117"/>
            <a:ext cx="4694854" cy="5755758"/>
          </a:xfrm>
        </p:spPr>
        <p:txBody>
          <a:bodyPr>
            <a:normAutofit fontScale="92500"/>
          </a:bodyPr>
          <a:lstStyle/>
          <a:p>
            <a:r>
              <a:rPr lang="en-US" sz="3200" b="1" dirty="0"/>
              <a:t>Groundwork</a:t>
            </a:r>
          </a:p>
          <a:p>
            <a:pPr lvl="1"/>
            <a:r>
              <a:rPr lang="en-US" sz="2800" dirty="0"/>
              <a:t>Python 2.7 (IDLE)</a:t>
            </a:r>
          </a:p>
          <a:p>
            <a:pPr lvl="1"/>
            <a:r>
              <a:rPr lang="en-US" sz="2800" dirty="0" err="1"/>
              <a:t>Numpy</a:t>
            </a:r>
            <a:br>
              <a:rPr lang="en-US" sz="2800" dirty="0"/>
            </a:br>
            <a:endParaRPr lang="en-US" sz="2800" dirty="0"/>
          </a:p>
          <a:p>
            <a:r>
              <a:rPr lang="en-US" sz="3200" b="1" dirty="0"/>
              <a:t>Imaging Library / Tools</a:t>
            </a:r>
          </a:p>
          <a:p>
            <a:pPr lvl="1"/>
            <a:r>
              <a:rPr lang="en-US" sz="2800" dirty="0"/>
              <a:t>Open CV 3.2</a:t>
            </a:r>
          </a:p>
          <a:p>
            <a:pPr lvl="1"/>
            <a:r>
              <a:rPr lang="en-US" sz="2800" dirty="0"/>
              <a:t>PIL (Python Imaging Library)</a:t>
            </a:r>
            <a:br>
              <a:rPr lang="en-US" sz="2800" dirty="0"/>
            </a:br>
            <a:endParaRPr lang="en-US" sz="2800" dirty="0"/>
          </a:p>
          <a:p>
            <a:r>
              <a:rPr lang="en-US" sz="3200" b="1" dirty="0"/>
              <a:t>Front End</a:t>
            </a:r>
          </a:p>
          <a:p>
            <a:pPr lvl="1"/>
            <a:r>
              <a:rPr lang="en-US" sz="2800" dirty="0" err="1"/>
              <a:t>Tkinter</a:t>
            </a:r>
            <a:br>
              <a:rPr lang="en-US" sz="2800" dirty="0"/>
            </a:br>
            <a:endParaRPr lang="en-US" sz="2800" dirty="0"/>
          </a:p>
          <a:p>
            <a:r>
              <a:rPr lang="en-US" sz="3200" b="1" dirty="0"/>
              <a:t>Database</a:t>
            </a:r>
          </a:p>
          <a:p>
            <a:pPr lvl="1"/>
            <a:r>
              <a:rPr lang="en-US" sz="2800" dirty="0"/>
              <a:t>SQLite3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722EA0-B64F-480A-BDE2-067B8F76B0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979" y="4916713"/>
            <a:ext cx="2799869" cy="13255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C6B293-1227-49F9-9CB2-D07C9F5666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91556"/>
            <a:ext cx="2038350" cy="18002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A06D038-FD3A-4EAA-B4FF-2A6D4DB1A1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0406" y="998303"/>
            <a:ext cx="2012576" cy="20125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BF909EF-5748-4495-8290-E420E84DE3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7100" y="3847122"/>
            <a:ext cx="3124200" cy="133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204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95D59B-6977-4E96-936A-8AB779E88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Application Areas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F7AEF9-CDCD-4F18-A823-F0C10229E8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4671" cy="4351338"/>
          </a:xfrm>
        </p:spPr>
        <p:txBody>
          <a:bodyPr/>
          <a:lstStyle/>
          <a:p>
            <a:r>
              <a:rPr lang="en-US" dirty="0"/>
              <a:t>Enhance Security Measures</a:t>
            </a:r>
          </a:p>
          <a:p>
            <a:endParaRPr lang="en-US" dirty="0"/>
          </a:p>
          <a:p>
            <a:r>
              <a:rPr lang="en-US" dirty="0"/>
              <a:t>Permit Authorize Access</a:t>
            </a:r>
          </a:p>
          <a:p>
            <a:endParaRPr lang="en-US" dirty="0"/>
          </a:p>
          <a:p>
            <a:r>
              <a:rPr lang="en-US" dirty="0"/>
              <a:t>Intelligence Agency</a:t>
            </a:r>
          </a:p>
          <a:p>
            <a:endParaRPr lang="en-US" dirty="0"/>
          </a:p>
          <a:p>
            <a:r>
              <a:rPr lang="en-US" dirty="0"/>
              <a:t>Forensic and Medical Diagnosis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93A06F-C9CF-488E-BDCB-EA829AD1E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2730" y="1638533"/>
            <a:ext cx="2857500" cy="21431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586AC0-D295-4549-B76F-E3411E84A60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26" t="14038" b="11697"/>
          <a:stretch/>
        </p:blipFill>
        <p:spPr>
          <a:xfrm>
            <a:off x="6630519" y="3818779"/>
            <a:ext cx="4536141" cy="24522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83F37D-F1BA-4408-B256-634F8387CB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97" t="4384" r="13128" b="5187"/>
          <a:stretch/>
        </p:blipFill>
        <p:spPr>
          <a:xfrm>
            <a:off x="6972301" y="1690688"/>
            <a:ext cx="1523999" cy="272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7164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95D59B-6977-4E96-936A-8AB779E88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Reference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F7AEF9-CDCD-4F18-A823-F0C10229E8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i="1" dirty="0">
                <a:hlinkClick r:id="rId3"/>
              </a:rPr>
              <a:t>https://www.docs.opencv.org/2.4/modules/contrib/doc/facerec/facerec_tutorial.html</a:t>
            </a:r>
            <a:r>
              <a:rPr lang="en-US" i="1" dirty="0"/>
              <a:t>			</a:t>
            </a:r>
            <a:r>
              <a:rPr lang="en-US" dirty="0"/>
              <a:t>[site visited on: 4</a:t>
            </a:r>
            <a:r>
              <a:rPr lang="en-US" baseline="30000" dirty="0"/>
              <a:t>th</a:t>
            </a:r>
            <a:r>
              <a:rPr lang="en-US" dirty="0"/>
              <a:t> October, 2017]</a:t>
            </a:r>
          </a:p>
          <a:p>
            <a:endParaRPr lang="en-US" i="1" dirty="0"/>
          </a:p>
          <a:p>
            <a:r>
              <a:rPr lang="en-US" i="1" dirty="0">
                <a:hlinkClick r:id="rId4"/>
              </a:rPr>
              <a:t>https://docs.opencv.org/trunk/d7/d8b/tutorial_py_face_detection.html</a:t>
            </a:r>
            <a:r>
              <a:rPr lang="en-US" i="1" dirty="0"/>
              <a:t>			</a:t>
            </a:r>
            <a:r>
              <a:rPr lang="en-US" dirty="0"/>
              <a:t> 		[site visited on: 20</a:t>
            </a:r>
            <a:r>
              <a:rPr lang="en-US" baseline="30000" dirty="0"/>
              <a:t>th</a:t>
            </a:r>
            <a:r>
              <a:rPr lang="en-US" dirty="0"/>
              <a:t> October, 2017]</a:t>
            </a:r>
            <a:endParaRPr lang="en-US" i="1" dirty="0"/>
          </a:p>
          <a:p>
            <a:endParaRPr lang="en-US" i="1" dirty="0"/>
          </a:p>
          <a:p>
            <a:r>
              <a:rPr lang="en-US" i="1" dirty="0">
                <a:hlinkClick r:id="rId5"/>
              </a:rPr>
              <a:t>https://thecodacus.com/opencv-python-face-detection/#.WpGxtExuJuk</a:t>
            </a:r>
            <a:r>
              <a:rPr lang="en-US" i="1" dirty="0"/>
              <a:t>	</a:t>
            </a:r>
            <a:r>
              <a:rPr lang="en-US" dirty="0"/>
              <a:t> [site visited on: 19</a:t>
            </a:r>
            <a:r>
              <a:rPr lang="en-US" baseline="30000" dirty="0"/>
              <a:t>th</a:t>
            </a:r>
            <a:r>
              <a:rPr lang="en-US" dirty="0"/>
              <a:t> January, 2017]</a:t>
            </a:r>
            <a:endParaRPr lang="en-US" i="1" dirty="0"/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792762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C77D5-24D2-4E1A-BE01-5C2604FE0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3896"/>
            <a:ext cx="10515600" cy="4351338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Digital Image</a:t>
            </a:r>
            <a:r>
              <a:rPr lang="en-US" dirty="0"/>
              <a:t> is an array of unit dots called Pixels on 2D space. </a:t>
            </a:r>
          </a:p>
          <a:p>
            <a:r>
              <a:rPr lang="en-US" dirty="0"/>
              <a:t>A </a:t>
            </a:r>
            <a:r>
              <a:rPr lang="en-US" b="1" dirty="0"/>
              <a:t>Video</a:t>
            </a:r>
            <a:r>
              <a:rPr lang="en-US" dirty="0"/>
              <a:t> is a stream displaying continuous and consecutive images.</a:t>
            </a:r>
          </a:p>
          <a:p>
            <a:endParaRPr lang="en-US" dirty="0"/>
          </a:p>
          <a:p>
            <a:r>
              <a:rPr lang="en-US" b="1" dirty="0"/>
              <a:t>Resolution</a:t>
            </a:r>
            <a:r>
              <a:rPr lang="en-US" dirty="0"/>
              <a:t>: Total number of pixels in the sample image space.</a:t>
            </a:r>
          </a:p>
          <a:p>
            <a:r>
              <a:rPr lang="en-US" b="1" dirty="0"/>
              <a:t>Color Depth</a:t>
            </a:r>
            <a:r>
              <a:rPr lang="en-US" dirty="0"/>
              <a:t>: Total primary colors and bits per each color in an image.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FC79F5-2665-47AB-ACBC-987FE187C8B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145" y="3059809"/>
            <a:ext cx="3364295" cy="3364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A85E47-4331-4929-8603-973297F2C5E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1505" y="3113943"/>
            <a:ext cx="3473151" cy="3342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6BCEAE-7F84-4268-8948-F92DFDB8293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385" y="3146600"/>
            <a:ext cx="1880235" cy="1344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D19C12-0AA7-4CA8-9B69-EE0A897BCAA2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4"/>
          <a:stretch/>
        </p:blipFill>
        <p:spPr bwMode="auto">
          <a:xfrm>
            <a:off x="4955590" y="4899763"/>
            <a:ext cx="1891030" cy="8280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43848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ED4F21-9E10-466C-A7DE-EFC9635E1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509" y="153163"/>
            <a:ext cx="8838981" cy="606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432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FEDC9-2ECD-4A87-A662-5F3851465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11166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/>
              <a:t>LITERATURE</a:t>
            </a:r>
            <a:br>
              <a:rPr lang="en-US" sz="6600" b="1" dirty="0"/>
            </a:br>
            <a:br>
              <a:rPr lang="en-US" sz="6600" b="1" dirty="0"/>
            </a:br>
            <a:r>
              <a:rPr lang="en-US" sz="6600" b="1" dirty="0"/>
              <a:t>REVIEW</a:t>
            </a:r>
          </a:p>
        </p:txBody>
      </p:sp>
    </p:spTree>
    <p:extLst>
      <p:ext uri="{BB962C8B-B14F-4D97-AF65-F5344CB8AC3E}">
        <p14:creationId xmlns:p14="http://schemas.microsoft.com/office/powerpoint/2010/main" val="806765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9DB7F-0522-4180-A029-30B0CB24F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History begins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49F0A-2709-4DEF-B319-E42CF7B6D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1960s, Woody Bledsoe, Helen Wolf, and Charles Bison made </a:t>
            </a:r>
            <a:br>
              <a:rPr lang="en-US" dirty="0"/>
            </a:br>
            <a:r>
              <a:rPr lang="en-US" dirty="0"/>
              <a:t>the first face recognition using computer. </a:t>
            </a:r>
          </a:p>
          <a:p>
            <a:endParaRPr lang="en-US" dirty="0"/>
          </a:p>
          <a:p>
            <a:r>
              <a:rPr lang="en-US" dirty="0"/>
              <a:t>In 2001, </a:t>
            </a:r>
            <a:r>
              <a:rPr lang="en-US" b="1" dirty="0"/>
              <a:t>Paul Viola </a:t>
            </a:r>
            <a:r>
              <a:rPr lang="en-US" dirty="0"/>
              <a:t>&amp; </a:t>
            </a:r>
            <a:r>
              <a:rPr lang="en-US" b="1" dirty="0"/>
              <a:t>Michael Jones </a:t>
            </a:r>
            <a:r>
              <a:rPr lang="en-US" dirty="0"/>
              <a:t>developed an efficient algorithm for Face Detection called </a:t>
            </a:r>
            <a:r>
              <a:rPr lang="en-US" b="1" dirty="0"/>
              <a:t>Robust Object Detection Framework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Object recognition is a process for identifying specific object in digital image or video relying on matching, learning, pattern recognition etc.</a:t>
            </a:r>
          </a:p>
        </p:txBody>
      </p:sp>
    </p:spTree>
    <p:extLst>
      <p:ext uri="{BB962C8B-B14F-4D97-AF65-F5344CB8AC3E}">
        <p14:creationId xmlns:p14="http://schemas.microsoft.com/office/powerpoint/2010/main" val="4135820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9DB7F-0522-4180-A029-30B0CB24F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1819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What is FDR?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49F0A-2709-4DEF-B319-E42CF7B6D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2319"/>
            <a:ext cx="10515600" cy="4351338"/>
          </a:xfrm>
        </p:spPr>
        <p:txBody>
          <a:bodyPr/>
          <a:lstStyle/>
          <a:p>
            <a:r>
              <a:rPr lang="en-US" dirty="0"/>
              <a:t>Face Detection and Recognition (FDR) is the use of computer vision </a:t>
            </a:r>
            <a:br>
              <a:rPr lang="en-US" dirty="0"/>
            </a:br>
            <a:r>
              <a:rPr lang="en-US" dirty="0"/>
              <a:t>similar to how human identify people and their identity.</a:t>
            </a:r>
          </a:p>
          <a:p>
            <a:endParaRPr lang="en-US" dirty="0"/>
          </a:p>
          <a:p>
            <a:r>
              <a:rPr lang="en-US" dirty="0"/>
              <a:t>It consists of three basic steps: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Face Detection		: 	that identifies face like pattern in a space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Face Feature Extraction	: 	that extracts the facial features (landmarks)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Face Recognition 	: 	that gives the probability of the face match</a:t>
            </a:r>
          </a:p>
        </p:txBody>
      </p:sp>
    </p:spTree>
    <p:extLst>
      <p:ext uri="{BB962C8B-B14F-4D97-AF65-F5344CB8AC3E}">
        <p14:creationId xmlns:p14="http://schemas.microsoft.com/office/powerpoint/2010/main" val="1761507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age result for er diagram for face recognition system">
            <a:extLst>
              <a:ext uri="{FF2B5EF4-FFF2-40B4-BE49-F238E27FC236}">
                <a16:creationId xmlns:a16="http://schemas.microsoft.com/office/drawing/2014/main" id="{5C21361B-921D-4B31-8921-852A3DA77CD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923" y="1717270"/>
            <a:ext cx="9820154" cy="34234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83161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9DB7F-0522-4180-A029-30B0CB24F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1819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49F0A-2709-4DEF-B319-E42CF7B6D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2319"/>
            <a:ext cx="10515600" cy="4351338"/>
          </a:xfrm>
        </p:spPr>
        <p:txBody>
          <a:bodyPr>
            <a:normAutofit/>
          </a:bodyPr>
          <a:lstStyle/>
          <a:p>
            <a:pPr lvl="0"/>
            <a:r>
              <a:rPr lang="en-US" b="1" dirty="0"/>
              <a:t>To make a real time application to stream video and detect Face:</a:t>
            </a:r>
          </a:p>
          <a:p>
            <a:pPr marL="0" lvl="0" indent="0">
              <a:buNone/>
            </a:pPr>
            <a:r>
              <a:rPr lang="en-US" b="1" dirty="0"/>
              <a:t>	</a:t>
            </a:r>
            <a:r>
              <a:rPr lang="en-US" dirty="0"/>
              <a:t>Using OpenCV (</a:t>
            </a:r>
            <a:r>
              <a:rPr lang="en-US" b="1" i="1" dirty="0"/>
              <a:t>haarcascade.xml</a:t>
            </a:r>
            <a:r>
              <a:rPr lang="en-US" dirty="0"/>
              <a:t>) and Python Script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lvl="0"/>
            <a:r>
              <a:rPr lang="en-US" b="1" dirty="0"/>
              <a:t>To add the sample image or train set and supply data:</a:t>
            </a:r>
            <a:br>
              <a:rPr lang="en-US" b="1" dirty="0"/>
            </a:br>
            <a:r>
              <a:rPr lang="en-US" b="1" dirty="0"/>
              <a:t>	</a:t>
            </a:r>
            <a:r>
              <a:rPr lang="en-US" dirty="0"/>
              <a:t>to the data set content (</a:t>
            </a:r>
            <a:r>
              <a:rPr lang="en-US" b="1" i="1" dirty="0"/>
              <a:t>trainer/</a:t>
            </a:r>
            <a:r>
              <a:rPr lang="en-US" b="1" i="1" dirty="0" err="1"/>
              <a:t>trainer.yml</a:t>
            </a:r>
            <a:r>
              <a:rPr lang="en-US" dirty="0"/>
              <a:t>) file</a:t>
            </a:r>
            <a:r>
              <a:rPr lang="en-US" b="1" dirty="0"/>
              <a:t> 	</a:t>
            </a:r>
            <a:endParaRPr lang="en-US" dirty="0"/>
          </a:p>
          <a:p>
            <a:endParaRPr lang="en-US" dirty="0"/>
          </a:p>
          <a:p>
            <a:pPr lvl="0"/>
            <a:r>
              <a:rPr lang="en-US" b="1" dirty="0"/>
              <a:t>To recognize face and load data from database of faceprint:</a:t>
            </a:r>
          </a:p>
          <a:p>
            <a:pPr marL="0" lvl="0" indent="0">
              <a:buNone/>
            </a:pPr>
            <a:r>
              <a:rPr lang="en-US" b="1" dirty="0"/>
              <a:t>	</a:t>
            </a:r>
            <a:r>
              <a:rPr lang="en-US" dirty="0"/>
              <a:t>using local database (</a:t>
            </a:r>
            <a:r>
              <a:rPr lang="en-US" b="1" i="1" dirty="0" err="1"/>
              <a:t>FaceDB.db</a:t>
            </a:r>
            <a:r>
              <a:rPr lang="en-US" dirty="0"/>
              <a:t>) under SQLite3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703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4427</TotalTime>
  <Words>283</Words>
  <Application>Microsoft Office PowerPoint</Application>
  <PresentationFormat>Widescreen</PresentationFormat>
  <Paragraphs>95</Paragraphs>
  <Slides>26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A Minor Project  on Face Detection &amp; Recognition</vt:lpstr>
      <vt:lpstr>A BRIEF INTRO …</vt:lpstr>
      <vt:lpstr>PowerPoint Presentation</vt:lpstr>
      <vt:lpstr>PowerPoint Presentation</vt:lpstr>
      <vt:lpstr>LITERATURE  REVIEW</vt:lpstr>
      <vt:lpstr>History begins …</vt:lpstr>
      <vt:lpstr>What is FDR?</vt:lpstr>
      <vt:lpstr>PowerPoint Presentation</vt:lpstr>
      <vt:lpstr>Objective</vt:lpstr>
      <vt:lpstr>FACE   DETECTION</vt:lpstr>
      <vt:lpstr>Overview</vt:lpstr>
      <vt:lpstr>Image Classifier</vt:lpstr>
      <vt:lpstr>PowerPoint Presentation</vt:lpstr>
      <vt:lpstr>Cascade Classifier</vt:lpstr>
      <vt:lpstr>Haar - Cascade Classifier</vt:lpstr>
      <vt:lpstr>Haar – Like Feature</vt:lpstr>
      <vt:lpstr>Ada – Boosting</vt:lpstr>
      <vt:lpstr>Viola – Jones Algorithm</vt:lpstr>
      <vt:lpstr>PowerPoint Presentation</vt:lpstr>
      <vt:lpstr>Other Methods …</vt:lpstr>
      <vt:lpstr>FACE FEATURE EXTRACTION   AND  FACE RECOGNITION</vt:lpstr>
      <vt:lpstr>LBPH Method</vt:lpstr>
      <vt:lpstr>PowerPoint Presentation</vt:lpstr>
      <vt:lpstr>Platform</vt:lpstr>
      <vt:lpstr>Application Areas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Minor Project on Face Detection &amp; Recognition</dc:title>
  <dc:creator>Rohan Baidya</dc:creator>
  <cp:lastModifiedBy>Rohan Baidya</cp:lastModifiedBy>
  <cp:revision>42</cp:revision>
  <dcterms:created xsi:type="dcterms:W3CDTF">2018-02-24T14:07:45Z</dcterms:created>
  <dcterms:modified xsi:type="dcterms:W3CDTF">2018-04-14T16:22:34Z</dcterms:modified>
</cp:coreProperties>
</file>

<file path=docProps/thumbnail.jpeg>
</file>